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1" r:id="rId8"/>
    <p:sldId id="291" r:id="rId9"/>
    <p:sldId id="292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6" r:id="rId20"/>
    <p:sldId id="289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2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69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尊敬的各位领导、各位老师以及在座的振涛精英们，</a:t>
            </a:r>
            <a:r>
              <a:rPr lang="zh-CN" altLang="en-US"/>
              <a:t>现在好！</a:t>
            </a:r>
            <a:endParaRPr lang="zh-CN" altLang="en-US"/>
          </a:p>
          <a:p>
            <a:r>
              <a:rPr lang="zh-CN" altLang="en-US"/>
              <a:t>我是《》的项目经理</a:t>
            </a:r>
            <a:r>
              <a:rPr lang="zh-CN" altLang="en-US"/>
              <a:t>尹文凯</a:t>
            </a:r>
            <a:endParaRPr lang="zh-CN" altLang="en-US"/>
          </a:p>
          <a:p>
            <a:r>
              <a:rPr lang="zh-CN" altLang="en-US"/>
              <a:t>今天由我来带大家了解我们《九州浮生</a:t>
            </a:r>
            <a:r>
              <a:rPr lang="zh-CN" altLang="en-US"/>
              <a:t>录》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首先，我们的项目整体风格为水墨丹青，以水墨为主题，丹青为色调，完成了地图的编制，而我们的</a:t>
            </a:r>
            <a:r>
              <a:rPr lang="en-US" altLang="zh-CN"/>
              <a:t>ppt</a:t>
            </a:r>
            <a:r>
              <a:rPr lang="zh-CN" altLang="en-US"/>
              <a:t>整体风格也是为水墨色</a:t>
            </a:r>
            <a:r>
              <a:rPr lang="zh-CN" altLang="en-US"/>
              <a:t>的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我们项目的定位类型为大型</a:t>
            </a:r>
            <a:r>
              <a:rPr lang="en-US" altLang="zh-CN"/>
              <a:t>3D</a:t>
            </a:r>
            <a:r>
              <a:rPr lang="zh-CN" altLang="en-US"/>
              <a:t>游戏，这就代表了我们的项目，内容足够多，建模足够精，功能足够亮，玩法足够新，这就是我们项目的</a:t>
            </a:r>
            <a:r>
              <a:rPr lang="zh-CN" altLang="en-US"/>
              <a:t>类型定位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而我们的项目的制作灵感来源于《桃花源记》，小时候很好奇，渔夫真的进入了仙境吗？长大之后通过了解发现，那一切都是人们对美好生活的幻想和对当时的讽刺，而我们则借鉴课文，完成了我们的故事</a:t>
            </a:r>
            <a:r>
              <a:rPr lang="zh-CN" altLang="en-US"/>
              <a:t>设定。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2.png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image" Target="../media/image3.png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image" Target="../media/image5.pn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4.png"/><Relationship Id="rId2" Type="http://schemas.openxmlformats.org/officeDocument/2006/relationships/tags" Target="../tags/tag79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image" Target="../media/image7.png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image" Target="../media/image6.png"/><Relationship Id="rId2" Type="http://schemas.openxmlformats.org/officeDocument/2006/relationships/tags" Target="../tags/tag122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891395" y="4558665"/>
            <a:ext cx="126238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文本占位符 4"/>
          <p:cNvSpPr>
            <a:spLocks noGrp="1"/>
          </p:cNvSpPr>
          <p:nvPr>
            <p:ph type="body" idx="13" hasCustomPrompt="1"/>
            <p:custDataLst>
              <p:tags r:id="rId9"/>
            </p:custDataLst>
          </p:nvPr>
        </p:nvSpPr>
        <p:spPr>
          <a:xfrm>
            <a:off x="1879604" y="5486400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25000"/>
              </a:lnSpc>
              <a:buNone/>
              <a:defRPr sz="2400" b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5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5651504" y="1739902"/>
            <a:ext cx="5524503" cy="2095503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11000"/>
              </a:lnSpc>
              <a:buNone/>
              <a:defRPr sz="6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古典水墨中国风工作总结</a:t>
            </a:r>
            <a:endParaRPr lang="zh-CN" altLang="en-US" smtClean="0"/>
          </a:p>
        </p:txBody>
      </p:sp>
      <p:sp>
        <p:nvSpPr>
          <p:cNvPr id="7" name="文本占位符 6"/>
          <p:cNvSpPr>
            <a:spLocks noGrp="1"/>
          </p:cNvSpPr>
          <p:nvPr>
            <p:ph type="body" idx="15" hasCustomPrompt="1"/>
            <p:custDataLst>
              <p:tags r:id="rId11"/>
            </p:custDataLst>
          </p:nvPr>
        </p:nvSpPr>
        <p:spPr>
          <a:xfrm>
            <a:off x="1879604" y="5029200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25000"/>
              </a:lnSpc>
              <a:buNone/>
              <a:defRPr sz="2400" b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3" hasCustomPrompt="1"/>
            <p:custDataLst>
              <p:tags r:id="rId4"/>
            </p:custDataLst>
          </p:nvPr>
        </p:nvSpPr>
        <p:spPr>
          <a:xfrm>
            <a:off x="761997" y="2819397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761997" y="3276597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865995" y="4431665"/>
            <a:ext cx="126238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4648197" y="2844799"/>
            <a:ext cx="6502399" cy="1219197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章节页的标题内容标题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0"/>
            </p:custDataLst>
          </p:nvPr>
        </p:nvSpPr>
        <p:spPr>
          <a:xfrm>
            <a:off x="8712202" y="1168402"/>
            <a:ext cx="2438403" cy="1549396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9000"/>
              </a:lnSpc>
              <a:buNone/>
              <a:defRPr sz="9600" b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37590" y="4330065"/>
            <a:ext cx="126238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1015999" y="2463796"/>
            <a:ext cx="5651504" cy="1015999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  <p:sp>
        <p:nvSpPr>
          <p:cNvPr id="9" name="副标题 8"/>
          <p:cNvSpPr>
            <a:spLocks noGrp="1"/>
          </p:cNvSpPr>
          <p:nvPr>
            <p:ph type="subTitle" idx="14" hasCustomPrompt="1"/>
            <p:custDataLst>
              <p:tags r:id="rId10"/>
            </p:custDataLst>
          </p:nvPr>
        </p:nvSpPr>
        <p:spPr>
          <a:xfrm>
            <a:off x="1015999" y="3479804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4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image" Target="../media/image12.png"/><Relationship Id="rId4" Type="http://schemas.openxmlformats.org/officeDocument/2006/relationships/image" Target="../media/image20.jpeg"/><Relationship Id="rId3" Type="http://schemas.openxmlformats.org/officeDocument/2006/relationships/tags" Target="../tags/tag192.xml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tags" Target="../tags/tag19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image" Target="../media/image12.png"/><Relationship Id="rId7" Type="http://schemas.openxmlformats.org/officeDocument/2006/relationships/image" Target="../media/image22.jpeg"/><Relationship Id="rId6" Type="http://schemas.openxmlformats.org/officeDocument/2006/relationships/tags" Target="../tags/tag202.xml"/><Relationship Id="rId5" Type="http://schemas.openxmlformats.org/officeDocument/2006/relationships/image" Target="../media/image16.png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image" Target="../media/image21.png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tags" Target="../tags/tag19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image" Target="../media/image12.png"/><Relationship Id="rId4" Type="http://schemas.openxmlformats.org/officeDocument/2006/relationships/image" Target="../media/image23.jpeg"/><Relationship Id="rId3" Type="http://schemas.openxmlformats.org/officeDocument/2006/relationships/tags" Target="../tags/tag214.xml"/><Relationship Id="rId2" Type="http://schemas.openxmlformats.org/officeDocument/2006/relationships/image" Target="../media/image19.png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25.xml"/><Relationship Id="rId15" Type="http://schemas.openxmlformats.org/officeDocument/2006/relationships/tags" Target="../tags/tag224.xml"/><Relationship Id="rId14" Type="http://schemas.openxmlformats.org/officeDocument/2006/relationships/tags" Target="../tags/tag223.xml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tags" Target="../tags/tag21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image" Target="../media/image16.png"/><Relationship Id="rId2" Type="http://schemas.openxmlformats.org/officeDocument/2006/relationships/tags" Target="../tags/tag230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38.xml"/><Relationship Id="rId12" Type="http://schemas.openxmlformats.org/officeDocument/2006/relationships/image" Target="../media/image12.png"/><Relationship Id="rId11" Type="http://schemas.openxmlformats.org/officeDocument/2006/relationships/image" Target="../media/image24.jpeg"/><Relationship Id="rId10" Type="http://schemas.openxmlformats.org/officeDocument/2006/relationships/tags" Target="../tags/tag237.xml"/><Relationship Id="rId1" Type="http://schemas.openxmlformats.org/officeDocument/2006/relationships/tags" Target="../tags/tag22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image" Target="../media/image12.png"/><Relationship Id="rId5" Type="http://schemas.openxmlformats.org/officeDocument/2006/relationships/image" Target="../media/image25.jpeg"/><Relationship Id="rId4" Type="http://schemas.openxmlformats.org/officeDocument/2006/relationships/tags" Target="../tags/tag241.xml"/><Relationship Id="rId3" Type="http://schemas.openxmlformats.org/officeDocument/2006/relationships/image" Target="../media/image16.pn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53.xml"/><Relationship Id="rId2" Type="http://schemas.openxmlformats.org/officeDocument/2006/relationships/tags" Target="../tags/tag240.xml"/><Relationship Id="rId19" Type="http://schemas.openxmlformats.org/officeDocument/2006/relationships/tags" Target="../tags/tag252.xml"/><Relationship Id="rId18" Type="http://schemas.openxmlformats.org/officeDocument/2006/relationships/tags" Target="../tags/tag251.xml"/><Relationship Id="rId17" Type="http://schemas.openxmlformats.org/officeDocument/2006/relationships/tags" Target="../tags/tag250.xml"/><Relationship Id="rId16" Type="http://schemas.openxmlformats.org/officeDocument/2006/relationships/tags" Target="../tags/tag249.xml"/><Relationship Id="rId15" Type="http://schemas.openxmlformats.org/officeDocument/2006/relationships/tags" Target="../tags/tag248.xml"/><Relationship Id="rId14" Type="http://schemas.openxmlformats.org/officeDocument/2006/relationships/image" Target="../media/image27.jpeg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tags" Target="../tags/tag23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image" Target="../media/image12.png"/><Relationship Id="rId7" Type="http://schemas.openxmlformats.org/officeDocument/2006/relationships/image" Target="../media/image29.jpeg"/><Relationship Id="rId6" Type="http://schemas.openxmlformats.org/officeDocument/2006/relationships/tags" Target="../tags/tag257.xml"/><Relationship Id="rId5" Type="http://schemas.openxmlformats.org/officeDocument/2006/relationships/image" Target="../media/image16.png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image" Target="../media/image28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65.xml"/><Relationship Id="rId16" Type="http://schemas.openxmlformats.org/officeDocument/2006/relationships/tags" Target="../tags/tag264.xml"/><Relationship Id="rId15" Type="http://schemas.openxmlformats.org/officeDocument/2006/relationships/tags" Target="../tags/tag263.xml"/><Relationship Id="rId14" Type="http://schemas.openxmlformats.org/officeDocument/2006/relationships/tags" Target="../tags/tag262.xml"/><Relationship Id="rId13" Type="http://schemas.openxmlformats.org/officeDocument/2006/relationships/tags" Target="../tags/tag261.xml"/><Relationship Id="rId12" Type="http://schemas.openxmlformats.org/officeDocument/2006/relationships/tags" Target="../tags/tag260.xml"/><Relationship Id="rId11" Type="http://schemas.openxmlformats.org/officeDocument/2006/relationships/image" Target="../media/image30.jpeg"/><Relationship Id="rId10" Type="http://schemas.openxmlformats.org/officeDocument/2006/relationships/tags" Target="../tags/tag259.xml"/><Relationship Id="rId1" Type="http://schemas.openxmlformats.org/officeDocument/2006/relationships/tags" Target="../tags/tag25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tags" Target="../tags/tag26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2" Type="http://schemas.openxmlformats.org/officeDocument/2006/relationships/slideLayout" Target="../slideLayouts/slideLayout14.xml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tags" Target="../tags/tag138.xml"/><Relationship Id="rId19" Type="http://schemas.openxmlformats.org/officeDocument/2006/relationships/tags" Target="../tags/tag155.xml"/><Relationship Id="rId18" Type="http://schemas.openxmlformats.org/officeDocument/2006/relationships/tags" Target="../tags/tag154.xml"/><Relationship Id="rId17" Type="http://schemas.openxmlformats.org/officeDocument/2006/relationships/tags" Target="../tags/tag153.xml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tags" Target="../tags/tag13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image" Target="../media/image13.jpeg"/><Relationship Id="rId7" Type="http://schemas.openxmlformats.org/officeDocument/2006/relationships/tags" Target="../tags/tag16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image" Target="../media/image10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image" Target="../media/image14.jpeg"/><Relationship Id="rId10" Type="http://schemas.openxmlformats.org/officeDocument/2006/relationships/tags" Target="../tags/tag169.xml"/><Relationship Id="rId1" Type="http://schemas.openxmlformats.org/officeDocument/2006/relationships/tags" Target="../tags/tag16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12.png"/><Relationship Id="rId7" Type="http://schemas.openxmlformats.org/officeDocument/2006/relationships/image" Target="../media/image17.jpeg"/><Relationship Id="rId6" Type="http://schemas.openxmlformats.org/officeDocument/2006/relationships/tags" Target="../tags/tag182.xml"/><Relationship Id="rId5" Type="http://schemas.openxmlformats.org/officeDocument/2006/relationships/image" Target="../media/image16.png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image" Target="../media/image15.png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image" Target="../media/image18.jpeg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tags" Target="../tags/tag1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>
          <a:xfrm>
            <a:off x="5752465" y="1663700"/>
            <a:ext cx="6439535" cy="20955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p>
            <a:pPr algn="ctr"/>
            <a:r>
              <a:rPr lang="zh-CN" altLang="en-US" sz="4800"/>
              <a:t>《九州浮生录》</a:t>
            </a:r>
            <a:endParaRPr lang="zh-CN" altLang="en-US" sz="48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pic>
        <p:nvPicPr>
          <p:cNvPr id="4" name="图片 3" descr="C:/Users/LIUYUPING/AppData/Roaming/Kingsoft/office6/wppai/generateppt/deae2323-b435-430a-a711-b1bc811bfcce.jpgdeae2323-b435-430a-a711-b1bc811bfcce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962" r="962"/>
          <a:stretch>
            <a:fillRect/>
          </a:stretch>
        </p:blipFill>
        <p:spPr>
          <a:xfrm>
            <a:off x="609603" y="609603"/>
            <a:ext cx="10972800" cy="32512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9603" y="4470401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水墨渲染</a:t>
            </a:r>
            <a:r>
              <a:rPr lang="en-US" altLang="zh-CN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3D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技术突破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648200" y="4470400"/>
            <a:ext cx="7010400" cy="1778000"/>
            <a:chOff x="7320" y="7040"/>
            <a:chExt cx="11040" cy="2800"/>
          </a:xfrm>
        </p:grpSpPr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7320" y="7040"/>
              <a:ext cx="53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空间留白光影重构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7320" y="7920"/>
              <a:ext cx="53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运用明暗对比算法打造水墨式光影空间，建筑阴影自动转化为传统山水画留白意境，如杭州西湖实景数字化案例。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3020" y="7040"/>
              <a:ext cx="53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粒子特效水墨化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3020" y="7920"/>
              <a:ext cx="530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突破性将战斗特效转为可控墨迹形态，受击时迸发墨色飞溅效果，类似《只狼》血烟系统的东方美学重构。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动态天气粒子效果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4" name="图片 3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" y="279400"/>
            <a:ext cx="1498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pic>
        <p:nvPicPr>
          <p:cNvPr id="5" name="图片 4" descr="C:/Users/LIUYUPING/AppData/Roaming/Kingsoft/office6/wppai/generateppt/82d193f2-0fda-4640-a158-6d0c00905277.jpg82d193f2-0fda-4640-a158-6d0c00905277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472" b="472"/>
          <a:stretch>
            <a:fillRect/>
          </a:stretch>
        </p:blipFill>
        <p:spPr>
          <a:xfrm>
            <a:off x="609603" y="1828800"/>
            <a:ext cx="3581400" cy="44189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4190997" y="1828800"/>
            <a:ext cx="7391400" cy="4418965"/>
          </a:xfrm>
          <a:prstGeom prst="rect">
            <a:avLst/>
          </a:pr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648200" y="2336800"/>
            <a:ext cx="6553200" cy="3403600"/>
            <a:chOff x="7320" y="3680"/>
            <a:chExt cx="10320" cy="5360"/>
          </a:xfrm>
        </p:grpSpPr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7320" y="3680"/>
              <a:ext cx="48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实时雨雪物理交互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7320" y="4560"/>
              <a:ext cx="48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雨滴穿透油纸伞形成水帘（参考《原神》雨滴物理模拟技术），影响玩家探索策略。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7320" y="6720"/>
              <a:ext cx="48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分层飘雪体积渲染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7320" y="7600"/>
              <a:ext cx="48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积雪厚度实时影响行动轨迹（媲美《荒野大镖客</a:t>
              </a:r>
              <a:r>
                <a:rPr lang="en-US" altLang="zh-CN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2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》雪地物理），增强寒冷环境代入感。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2780" y="3680"/>
              <a:ext cx="48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动态沙尘暴粒子扩散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12780" y="4560"/>
              <a:ext cx="48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沙粒随风力呈现梯度密度变化（类似《地平线》粒子渲染），考验玩家操作技巧。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2780" y="6720"/>
              <a:ext cx="48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极光粒子动态演算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12780" y="7600"/>
              <a:ext cx="482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运用光谱分层技术模拟极光流动（超越《最终幻想</a:t>
              </a:r>
              <a:r>
                <a:rPr lang="en-US" altLang="zh-CN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15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》极光效果），触发特殊剧情线索。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pic>
        <p:nvPicPr>
          <p:cNvPr id="4" name="图片 3" descr="C:/Users/LIUYUPING/AppData/Roaming/Kingsoft/office6/wppai/generateppt/575e1618-6353-41eb-9740-53549e1ac0ac.jpg575e1618-6353-41eb-9740-53549e1ac0ac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895" r="895"/>
          <a:stretch>
            <a:fillRect/>
          </a:stretch>
        </p:blipFill>
        <p:spPr>
          <a:xfrm>
            <a:off x="609603" y="609603"/>
            <a:ext cx="10972800" cy="22345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9603" y="3301999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非遗乐器实录配乐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4521200"/>
            <a:ext cx="11049000" cy="1727200"/>
            <a:chOff x="960" y="7120"/>
            <a:chExt cx="17400" cy="2720"/>
          </a:xfrm>
        </p:grpSpPr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96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8"/>
              </p:custDataLst>
            </p:nvPr>
          </p:nvSpPr>
          <p:spPr>
            <a:xfrm>
              <a:off x="6960" y="7120"/>
              <a:ext cx="81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200" y="712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古琴与箜篌实录采风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200" y="7920"/>
              <a:ext cx="512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特邀国家级非遗传承人李祥霆实地演奏，采集千年古琴泛音与箜篌滑音声纹，还原敦煌壁画《伎乐图》音律。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1"/>
              </p:custDataLst>
            </p:nvPr>
          </p:nvSpPr>
          <p:spPr>
            <a:xfrm>
              <a:off x="12960" y="7120"/>
              <a:ext cx="80" cy="2720"/>
            </a:xfrm>
            <a:custGeom>
              <a:avLst/>
              <a:gdLst>
                <a:gd name="connisteX0" fmla="*/ 0 w 705"/>
                <a:gd name="connsiteY0" fmla="*/ 25402 h 23988"/>
                <a:gd name="connisteX1" fmla="*/ 25402 w 705"/>
                <a:gd name="connsiteY1" fmla="*/ 0 h 23988"/>
                <a:gd name="connisteX2" fmla="*/ 25402 w 705"/>
                <a:gd name="connsiteY2" fmla="*/ 0 h 23988"/>
                <a:gd name="connisteX3" fmla="*/ 50804 w 705"/>
                <a:gd name="connsiteY3" fmla="*/ 25402 h 23988"/>
                <a:gd name="connisteX4" fmla="*/ 50804 w 705"/>
                <a:gd name="connsiteY4" fmla="*/ 1701798 h 23988"/>
                <a:gd name="connisteX5" fmla="*/ 25402 w 705"/>
                <a:gd name="connsiteY5" fmla="*/ 1727201 h 23988"/>
                <a:gd name="connisteX6" fmla="*/ 25402 w 705"/>
                <a:gd name="connsiteY6" fmla="*/ 1727201 h 23988"/>
                <a:gd name="connisteX7" fmla="*/ 0 w 705"/>
                <a:gd name="connsiteY7" fmla="*/ 1701798 h 23988"/>
                <a:gd name="connisteX8" fmla="*/ 0 w 705"/>
                <a:gd name="connsiteY8" fmla="*/ 25402 h 239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7200" y="712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尺八动态环境音效系统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7200" y="7920"/>
              <a:ext cx="512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联合中央民族乐团开发动态混响算法，实现尺八演奏随昼夜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/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天气变化的共鸣效果，如晨雾竹林泛音增强技术。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3200" y="7120"/>
              <a:ext cx="51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非遗匠人演奏捕捉技术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3200" y="7920"/>
              <a:ext cx="512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采用动作捕捉系统记录苏州制笙匠人演奏技法，通过物理引擎还原簧片振动轨迹，建立动态音源数据库。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核心玩法系统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 sz="9300"/>
              <a:t>03</a:t>
            </a:r>
            <a:endParaRPr lang="en-US" altLang="en-US" sz="9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无锁定轻功战斗体系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9600" y="279400"/>
            <a:ext cx="1498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13" name="组合 12"/>
          <p:cNvGrpSpPr/>
          <p:nvPr/>
        </p:nvGrpSpPr>
        <p:grpSpPr>
          <a:xfrm>
            <a:off x="4648200" y="660400"/>
            <a:ext cx="7010400" cy="1422400"/>
            <a:chOff x="7320" y="1040"/>
            <a:chExt cx="11040" cy="2240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7320" y="1040"/>
              <a:ext cx="81" cy="2241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7560" y="104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三维空间自由连携技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7560" y="1840"/>
              <a:ext cx="50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融合凌波微步与剑诀，玩家可空中接力连击，参考《永劫无间》钩锁变招机制。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13020" y="1040"/>
              <a:ext cx="80" cy="2241"/>
            </a:xfrm>
            <a:custGeom>
              <a:avLst/>
              <a:gdLst>
                <a:gd name="connisteX0" fmla="*/ 0 w 705"/>
                <a:gd name="connsiteY0" fmla="*/ 25402 h 19755"/>
                <a:gd name="connisteX1" fmla="*/ 25402 w 705"/>
                <a:gd name="connsiteY1" fmla="*/ 0 h 19755"/>
                <a:gd name="connisteX2" fmla="*/ 25402 w 705"/>
                <a:gd name="connsiteY2" fmla="*/ 0 h 19755"/>
                <a:gd name="connisteX3" fmla="*/ 50804 w 705"/>
                <a:gd name="connsiteY3" fmla="*/ 25402 h 19755"/>
                <a:gd name="connisteX4" fmla="*/ 50804 w 705"/>
                <a:gd name="connsiteY4" fmla="*/ 1397002 h 19755"/>
                <a:gd name="connisteX5" fmla="*/ 25402 w 705"/>
                <a:gd name="connsiteY5" fmla="*/ 1422404 h 19755"/>
                <a:gd name="connisteX6" fmla="*/ 25402 w 705"/>
                <a:gd name="connsiteY6" fmla="*/ 1422404 h 19755"/>
                <a:gd name="connisteX7" fmla="*/ 0 w 705"/>
                <a:gd name="connsiteY7" fmla="*/ 1397002 h 19755"/>
                <a:gd name="connisteX8" fmla="*/ 0 w 705"/>
                <a:gd name="connsiteY8" fmla="*/ 25402 h 197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3260" y="104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动态环境战术博弈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3260" y="1840"/>
              <a:ext cx="50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战斗触发场景物理反馈，如踏水借力触发气劲震荡，树冠腾挪规避范围伤害。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0" name="图片 9" descr="C:/Users/LIUYUPING/AppData/Roaming/Kingsoft/office6/wppai/generateppt/ff0998b5-1249-4dde-a99d-fe3604b6db94.jpgff0998b5-1249-4dde-a99d-fe3604b6db94"/>
          <p:cNvPicPr preferRelativeResize="0"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909" r="909"/>
          <a:stretch>
            <a:fillRect/>
          </a:stretch>
        </p:blipFill>
        <p:spPr>
          <a:xfrm>
            <a:off x="609603" y="2590797"/>
            <a:ext cx="10972800" cy="3657600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奇遇触发式剧情推进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9600" y="279400"/>
            <a:ext cx="1498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22" name="组合 21"/>
          <p:cNvGrpSpPr/>
          <p:nvPr/>
        </p:nvGrpSpPr>
        <p:grpSpPr>
          <a:xfrm>
            <a:off x="609600" y="1828800"/>
            <a:ext cx="10972801" cy="4419597"/>
            <a:chOff x="960" y="2880"/>
            <a:chExt cx="17280" cy="6960"/>
          </a:xfrm>
        </p:grpSpPr>
        <p:pic>
          <p:nvPicPr>
            <p:cNvPr id="4" name="图片 3" descr="C:/Users/LIUYUPING/AppData/Roaming/Kingsoft/office6/wppai/generateppt/88578a2a-f65f-432b-b678-d2d4c30c5aea.jpg88578a2a-f65f-432b-b678-d2d4c30c5aea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14" t="-15" r="15" b="15"/>
            <a:stretch>
              <a:fillRect/>
            </a:stretch>
          </p:blipFill>
          <p:spPr>
            <a:xfrm>
              <a:off x="960" y="2880"/>
              <a:ext cx="5440" cy="335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矩形 6"/>
            <p:cNvSpPr/>
            <p:nvPr>
              <p:custDataLst>
                <p:tags r:id="rId7"/>
              </p:custDataLst>
            </p:nvPr>
          </p:nvSpPr>
          <p:spPr>
            <a:xfrm>
              <a:off x="960" y="6240"/>
              <a:ext cx="5440" cy="360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LIUYUPING/AppData/Roaming/Kingsoft/office6/wppai/generateppt/0b45fde5-f05d-4dcc-be47-b860e72e3ccd.jpg0b45fde5-f05d-4dcc-be47-b860e72e3ccd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14" t="-15" r="15" b="15"/>
            <a:stretch>
              <a:fillRect/>
            </a:stretch>
          </p:blipFill>
          <p:spPr>
            <a:xfrm>
              <a:off x="6880" y="2880"/>
              <a:ext cx="5440" cy="335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6880" y="6240"/>
              <a:ext cx="5440" cy="3600"/>
            </a:xfrm>
            <a:prstGeom prst="rect">
              <a:avLst/>
            </a:prstGeom>
            <a:solidFill>
              <a:schemeClr val="tx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144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环境交互触发机制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144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触碰古槐触发狐妖报恩事件，玩家通过解谜修复古庙可解锁隐藏剧情分支。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LIUYUPING/AppData/Roaming/Kingsoft/office6/wppai/generateppt/71da139d-d990-4e9e-8255-541732a78cd1.jpg71da139d-d990-4e9e-8255-541732a78cd1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l="14" t="-15" r="15" b="15"/>
            <a:stretch>
              <a:fillRect/>
            </a:stretch>
          </p:blipFill>
          <p:spPr>
            <a:xfrm>
              <a:off x="12800" y="2880"/>
              <a:ext cx="5440" cy="335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矩形 18"/>
            <p:cNvSpPr/>
            <p:nvPr>
              <p:custDataLst>
                <p:tags r:id="rId15"/>
              </p:custDataLst>
            </p:nvPr>
          </p:nvSpPr>
          <p:spPr>
            <a:xfrm>
              <a:off x="12800" y="6240"/>
              <a:ext cx="5440" cy="360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736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NPC</a:t>
              </a: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行为链式反应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7"/>
              </p:custDataLst>
            </p:nvPr>
          </p:nvSpPr>
          <p:spPr>
            <a:xfrm>
              <a:off x="736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救治受伤樵夫后触发连环任务链，后续选择将影响镖局势力与山贼阵营关系。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13280" y="6880"/>
              <a:ext cx="46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天象动态事件解锁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13280" y="7760"/>
              <a:ext cx="456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月圆之夜江面浮现蜃楼幻境，玩家需破解星象谜题进入蓬莱仙岛副本。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29200"/>
            <a:ext cx="12191365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《山海经》神兽考据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16" name="图片 15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" y="279400"/>
            <a:ext cx="1498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17" name="组合 16"/>
          <p:cNvGrpSpPr/>
          <p:nvPr/>
        </p:nvGrpSpPr>
        <p:grpSpPr>
          <a:xfrm>
            <a:off x="609600" y="1828800"/>
            <a:ext cx="10972797" cy="4419603"/>
            <a:chOff x="960" y="2880"/>
            <a:chExt cx="17280" cy="6960"/>
          </a:xfrm>
        </p:grpSpPr>
        <p:pic>
          <p:nvPicPr>
            <p:cNvPr id="4" name="图片 3" descr="C:/Users/LIUYUPING/AppData/Roaming/Kingsoft/office6/wppai/generateppt/658ee4da-5569-40b3-803b-22b6dcb61633.jpg658ee4da-5569-40b3-803b-22b6dcb61633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-6" t="27" r="6" b="27"/>
            <a:stretch>
              <a:fillRect/>
            </a:stretch>
          </p:blipFill>
          <p:spPr>
            <a:xfrm>
              <a:off x="960" y="2880"/>
              <a:ext cx="8399" cy="38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矩形 6"/>
            <p:cNvSpPr/>
            <p:nvPr>
              <p:custDataLst>
                <p:tags r:id="rId9"/>
              </p:custDataLst>
            </p:nvPr>
          </p:nvSpPr>
          <p:spPr>
            <a:xfrm>
              <a:off x="960" y="6720"/>
              <a:ext cx="8399" cy="312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LIUYUPING/AppData/Roaming/Kingsoft/office6/wppai/generateppt/a989f847-f4eb-4dc8-91bc-8c432b90d491.jpga989f847-f4eb-4dc8-91bc-8c432b90d491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6" t="27" r="-6" b="27"/>
            <a:stretch>
              <a:fillRect/>
            </a:stretch>
          </p:blipFill>
          <p:spPr>
            <a:xfrm>
              <a:off x="9840" y="2880"/>
              <a:ext cx="8399" cy="384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>
            <a:xfrm>
              <a:off x="9840" y="6720"/>
              <a:ext cx="8400" cy="312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3"/>
              </p:custDataLst>
            </p:nvPr>
          </p:nvSpPr>
          <p:spPr>
            <a:xfrm>
              <a:off x="1440" y="736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九尾狐原型溯源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4"/>
              </p:custDataLst>
            </p:nvPr>
          </p:nvSpPr>
          <p:spPr>
            <a:xfrm>
              <a:off x="1440" y="824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《山海经》记载青丘九尾狐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"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声如婴儿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"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，参考《三生三世十里桃花》白浅角色设计，平衡妖性与神性。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10320" y="736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白泽智慧演绎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0320" y="824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据《山海经》载白泽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"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通万物之情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"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，在《鬼吹灯》影视剧中作为昆仑神宫图腾，体现祥瑞文化内核。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副标题 20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22" name="标题 21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283075" y="1447800"/>
            <a:ext cx="7375525" cy="3962400"/>
            <a:chOff x="6745" y="2280"/>
            <a:chExt cx="11615" cy="6240"/>
          </a:xfrm>
        </p:grpSpPr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6745" y="2420"/>
              <a:ext cx="1670" cy="11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4"/>
              </p:custDataLst>
            </p:nvPr>
          </p:nvSpPr>
          <p:spPr>
            <a:xfrm>
              <a:off x="8700" y="2280"/>
              <a:ext cx="20" cy="1440"/>
            </a:xfrm>
            <a:prstGeom prst="rect">
              <a:avLst/>
            </a:prstGeom>
            <a:solidFill>
              <a:schemeClr val="tx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912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介绍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915" y="2420"/>
              <a:ext cx="1670" cy="11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14870" y="2280"/>
              <a:ext cx="20" cy="1440"/>
            </a:xfrm>
            <a:prstGeom prst="rect">
              <a:avLst/>
            </a:prstGeom>
            <a:solidFill>
              <a:schemeClr val="tx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1529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效果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演示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6745" y="4820"/>
              <a:ext cx="1670" cy="11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0"/>
              </p:custDataLst>
            </p:nvPr>
          </p:nvSpPr>
          <p:spPr>
            <a:xfrm>
              <a:off x="8700" y="4680"/>
              <a:ext cx="20" cy="1440"/>
            </a:xfrm>
            <a:prstGeom prst="rect">
              <a:avLst/>
            </a:prstGeom>
            <a:solidFill>
              <a:schemeClr val="tx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912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游戏设计</a:t>
              </a:r>
              <a:endParaRPr lang="en-US" altLang="zh-CN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2915" y="4820"/>
              <a:ext cx="1670" cy="11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3"/>
              </p:custDataLst>
            </p:nvPr>
          </p:nvSpPr>
          <p:spPr>
            <a:xfrm>
              <a:off x="14870" y="4680"/>
              <a:ext cx="20" cy="1440"/>
            </a:xfrm>
            <a:prstGeom prst="rect">
              <a:avLst/>
            </a:prstGeom>
            <a:solidFill>
              <a:schemeClr val="tx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529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核心玩法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6745" y="7220"/>
              <a:ext cx="1670" cy="11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8700" y="7080"/>
              <a:ext cx="20" cy="1440"/>
            </a:xfrm>
            <a:prstGeom prst="rect">
              <a:avLst/>
            </a:prstGeom>
            <a:solidFill>
              <a:schemeClr val="tx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9120" y="70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计划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目标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8"/>
              </p:custDataLst>
            </p:nvPr>
          </p:nvSpPr>
          <p:spPr>
            <a:xfrm>
              <a:off x="12915" y="7220"/>
              <a:ext cx="1670" cy="11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06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9"/>
              </p:custDataLst>
            </p:nvPr>
          </p:nvSpPr>
          <p:spPr>
            <a:xfrm>
              <a:off x="14870" y="7080"/>
              <a:ext cx="20" cy="1440"/>
            </a:xfrm>
            <a:prstGeom prst="rect">
              <a:avLst/>
            </a:prstGeom>
            <a:solidFill>
              <a:schemeClr val="tx1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20"/>
              </p:custDataLst>
            </p:nvPr>
          </p:nvSpPr>
          <p:spPr>
            <a:xfrm>
              <a:off x="15290" y="70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总结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</a:t>
            </a:r>
            <a:r>
              <a:rPr lang="zh-CN" altLang="en-US"/>
              <a:t>介绍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 sz="9300"/>
              <a:t>01</a:t>
            </a:r>
            <a:endParaRPr lang="en-US" altLang="en-US" sz="9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450340"/>
            <a:ext cx="12192000" cy="81286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896870" y="1882775"/>
            <a:ext cx="6398895" cy="132207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charset="-122"/>
                <a:ea typeface="新宋体" panose="02010609030101010101" charset="-122"/>
              </a:rPr>
              <a:t>水墨</a:t>
            </a:r>
            <a:r>
              <a:rPr lang="zh-CN" altLang="en-US"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charset="-122"/>
                <a:ea typeface="新宋体" panose="02010609030101010101" charset="-122"/>
              </a:rPr>
              <a:t>丹青</a:t>
            </a:r>
            <a:endParaRPr lang="zh-CN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96870" y="3204845"/>
            <a:ext cx="6399530" cy="33718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_GB2312" panose="02010609030101010101" charset="-122"/>
                <a:ea typeface="仿宋_GB2312" panose="02010609030101010101" charset="-122"/>
              </a:rPr>
              <a:t>以水墨为主题，丹青</a:t>
            </a:r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_GB2312" panose="02010609030101010101" charset="-122"/>
                <a:ea typeface="仿宋_GB2312" panose="02010609030101010101" charset="-122"/>
              </a:rPr>
              <a:t>为色调，完成了地图的编制</a:t>
            </a:r>
            <a:endParaRPr lang="zh-CN" altLang="en-US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anose="02010609030101010101" charset="-122"/>
              <a:ea typeface="仿宋_GB2312" panose="0201060903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/>
      <p:bldP spid="21" grpId="0" bldLvl="0" animBg="1"/>
      <p:bldP spid="2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图片包含 游戏机, 雨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07895"/>
            <a:ext cx="12192000" cy="58159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896870" y="1882775"/>
            <a:ext cx="6398895" cy="132207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8000" b="1">
                <a:ln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</a:rPr>
              <a:t>大型游戏</a:t>
            </a:r>
            <a:endParaRPr lang="zh-CN" altLang="en-US" sz="8000" b="1">
              <a:ln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96870" y="3204845"/>
            <a:ext cx="6399530" cy="33718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_GB2312" panose="02010609030101010101" charset="-122"/>
                <a:ea typeface="仿宋_GB2312" panose="02010609030101010101" charset="-122"/>
              </a:rPr>
              <a:t>自由探索、多样化的设计、独特的机制和风格、独一无二</a:t>
            </a:r>
            <a:endParaRPr lang="zh-CN" altLang="en-US" sz="160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anose="02010609030101010101" charset="-122"/>
              <a:ea typeface="仿宋_GB2312" panose="0201060903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/>
      <p:bldP spid="21" grpId="0" bldLvl="0" animBg="1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2896870" y="135255"/>
            <a:ext cx="6398895" cy="132207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charset="-122"/>
                <a:ea typeface="新宋体" panose="02010609030101010101" charset="-122"/>
              </a:rPr>
              <a:t>灵感</a:t>
            </a:r>
            <a:r>
              <a:rPr lang="zh-CN" altLang="en-US"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charset="-122"/>
                <a:ea typeface="新宋体" panose="02010609030101010101" charset="-122"/>
              </a:rPr>
              <a:t>来源</a:t>
            </a:r>
            <a:endParaRPr lang="zh-CN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96870" y="1457325"/>
            <a:ext cx="6399530" cy="33718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_GB2312" panose="02010609030101010101" charset="-122"/>
                <a:ea typeface="仿宋_GB2312" panose="02010609030101010101" charset="-122"/>
              </a:rPr>
              <a:t>《桃花源记》</a:t>
            </a:r>
            <a:endParaRPr lang="zh-CN" altLang="en-US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anose="02010609030101010101" charset="-122"/>
              <a:ea typeface="仿宋_GB2312" panose="0201060903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1" grpId="0" bldLvl="0" animBg="1"/>
      <p:bldP spid="19" grpId="1" animBg="1"/>
      <p:bldP spid="2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4384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动态昼夜与四季系统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38400" y="1905000"/>
            <a:ext cx="9220200" cy="4266565"/>
            <a:chOff x="3840" y="3000"/>
            <a:chExt cx="14520" cy="6719"/>
          </a:xfrm>
        </p:grpSpPr>
        <p:pic>
          <p:nvPicPr>
            <p:cNvPr id="4" name="图片 3" descr="C:/Users/LIUYUPING/AppData/Roaming/Kingsoft/office6/wppai/generateppt/959c5560-0314-431f-ac55-1ec451938540.jpg959c5560-0314-431f-ac55-1ec451938540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-26" r="26"/>
            <a:stretch>
              <a:fillRect/>
            </a:stretch>
          </p:blipFill>
          <p:spPr>
            <a:xfrm>
              <a:off x="3840" y="30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pic>
          <p:nvPicPr>
            <p:cNvPr id="9" name="图片 8" descr="C:/Users/LIUYUPING/AppData/Roaming/Kingsoft/office6/wppai/generateppt/dc60b4ef-19e5-471e-b02a-19665dfa5aa1.jpgdc60b4ef-19e5-471e-b02a-19665dfa5aa1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l="-26" r="26"/>
            <a:stretch>
              <a:fillRect/>
            </a:stretch>
          </p:blipFill>
          <p:spPr>
            <a:xfrm>
              <a:off x="3840" y="54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6160" y="3320"/>
              <a:ext cx="12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节庆事件同步自然时序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4" name="图片 13" descr="C:/Users/LIUYUPING/AppData/Roaming/Kingsoft/office6/wppai/generateppt/f90de680-38ab-4de5-a52d-ba7944d06a63.jpgf90de680-38ab-4de5-a52d-ba7944d06a63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-26" r="26"/>
            <a:stretch>
              <a:fillRect/>
            </a:stretch>
          </p:blipFill>
          <p:spPr>
            <a:xfrm>
              <a:off x="3840" y="7800"/>
              <a:ext cx="1919" cy="1919"/>
            </a:xfrm>
            <a:custGeom>
              <a:avLst/>
              <a:gdLst>
                <a:gd name="connisteX0" fmla="*/ 0 w 16933"/>
                <a:gd name="connsiteY0" fmla="*/ 609603 h 16933"/>
                <a:gd name="connisteX1" fmla="*/ 609603 w 16933"/>
                <a:gd name="connsiteY1" fmla="*/ 0 h 16933"/>
                <a:gd name="connisteX2" fmla="*/ 609603 w 16933"/>
                <a:gd name="connsiteY2" fmla="*/ 0 h 16933"/>
                <a:gd name="connisteX3" fmla="*/ 1219196 w 16933"/>
                <a:gd name="connsiteY3" fmla="*/ 609603 h 16933"/>
                <a:gd name="connisteX4" fmla="*/ 1219196 w 16933"/>
                <a:gd name="connsiteY4" fmla="*/ 609603 h 16933"/>
                <a:gd name="connisteX5" fmla="*/ 609603 w 16933"/>
                <a:gd name="connsiteY5" fmla="*/ 1219196 h 16933"/>
                <a:gd name="connisteX6" fmla="*/ 609603 w 16933"/>
                <a:gd name="connsiteY6" fmla="*/ 1219196 h 16933"/>
                <a:gd name="connisteX7" fmla="*/ 0 w 16933"/>
                <a:gd name="connsiteY7" fmla="*/ 609603 h 16933"/>
                <a:gd name="connisteX8" fmla="*/ 0 w 16933"/>
                <a:gd name="connsiteY8" fmla="*/ 609603 h 1693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609603"/>
                  </a:moveTo>
                  <a:cubicBezTo>
                    <a:pt x="0" y="272930"/>
                    <a:pt x="272930" y="0"/>
                    <a:pt x="609603" y="0"/>
                  </a:cubicBezTo>
                  <a:lnTo>
                    <a:pt x="609603" y="0"/>
                  </a:lnTo>
                  <a:cubicBezTo>
                    <a:pt x="946276" y="0"/>
                    <a:pt x="1219197" y="272930"/>
                    <a:pt x="1219197" y="609603"/>
                  </a:cubicBezTo>
                  <a:lnTo>
                    <a:pt x="1219197" y="609603"/>
                  </a:lnTo>
                  <a:cubicBezTo>
                    <a:pt x="1219197" y="946276"/>
                    <a:pt x="946276" y="1219197"/>
                    <a:pt x="609603" y="1219197"/>
                  </a:cubicBezTo>
                  <a:lnTo>
                    <a:pt x="609603" y="1219197"/>
                  </a:lnTo>
                  <a:cubicBezTo>
                    <a:pt x="272930" y="1219197"/>
                    <a:pt x="0" y="946276"/>
                    <a:pt x="0" y="609603"/>
                  </a:cubicBezTo>
                  <a:lnTo>
                    <a:pt x="0" y="609603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6160" y="4120"/>
              <a:ext cx="12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春分触发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"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采青节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"NPC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集体采茶，中秋月圆时全地图解锁花灯谜会场景。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6160" y="5720"/>
              <a:ext cx="12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生态链动态资源刷新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6160" y="6520"/>
              <a:ext cx="12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冬季雪原刷新冰魄矿脉，夏季雷暴后沼泽随机生成雷击木珍稀素材。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6160" y="8120"/>
              <a:ext cx="12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NPC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行为模式季节适配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6"/>
              </p:custDataLst>
            </p:nvPr>
          </p:nvSpPr>
          <p:spPr>
            <a:xfrm>
              <a:off x="6160" y="8920"/>
              <a:ext cx="1216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寒冬商队改用雪橇运输，雨季江湖侠客自动避雨触发茶馆偶遇事件。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视听体验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 sz="9300"/>
              <a:t>02</a:t>
            </a:r>
            <a:endParaRPr lang="en-US" altLang="en-US" sz="9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水墨渲染</a:t>
            </a:r>
            <a:r>
              <a:rPr lang="en-US" altLang="zh-CN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3D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技术突破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4" name="图片 3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" y="279400"/>
            <a:ext cx="14986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grpSp>
        <p:nvGrpSpPr>
          <p:cNvPr id="17" name="组合 16"/>
          <p:cNvGrpSpPr/>
          <p:nvPr/>
        </p:nvGrpSpPr>
        <p:grpSpPr>
          <a:xfrm>
            <a:off x="609600" y="1828800"/>
            <a:ext cx="9143997" cy="4419597"/>
            <a:chOff x="960" y="2880"/>
            <a:chExt cx="14400" cy="6960"/>
          </a:xfrm>
        </p:grpSpPr>
        <p:pic>
          <p:nvPicPr>
            <p:cNvPr id="5" name="图片 4" descr="C:/Users/LIUYUPING/AppData/Roaming/Kingsoft/office6/wppai/generateppt/96c96ccb-b6fa-49c8-8a23-11e4b1078733.jpg96c96ccb-b6fa-49c8-8a23-11e4b1078733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458" t="-15" r="458" b="15"/>
            <a:stretch>
              <a:fillRect/>
            </a:stretch>
          </p:blipFill>
          <p:spPr>
            <a:xfrm>
              <a:off x="960" y="2880"/>
              <a:ext cx="6959" cy="3359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矩形 7"/>
            <p:cNvSpPr/>
            <p:nvPr>
              <p:custDataLst>
                <p:tags r:id="rId9"/>
              </p:custDataLst>
            </p:nvPr>
          </p:nvSpPr>
          <p:spPr>
            <a:xfrm>
              <a:off x="960" y="6240"/>
              <a:ext cx="6959" cy="360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10"/>
              </p:custDataLst>
            </p:nvPr>
          </p:nvSpPr>
          <p:spPr>
            <a:xfrm>
              <a:off x="8400" y="2880"/>
              <a:ext cx="6960" cy="3600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6880"/>
              <a:ext cx="61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动态笔触实时演算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440" y="7760"/>
              <a:ext cx="60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采用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AI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驱动的笔触轨迹算法，实现云雾流动时自动生成动态水墨笔触效果，参考《对马岛之魂》风向系统优化。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4" name="图片 13" descr="C:/Users/LIUYUPING/AppData/Roaming/Kingsoft/office6/wppai/generateppt/8e5ed535-fae1-4d2a-8768-39a489f613a0.jpg8e5ed535-fae1-4d2a-8768-39a489f613a0"/>
            <p:cNvPicPr preferRelativeResize="0"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rcRect l="458" t="-15" r="458" b="15"/>
            <a:stretch>
              <a:fillRect/>
            </a:stretch>
          </p:blipFill>
          <p:spPr>
            <a:xfrm>
              <a:off x="8400" y="6480"/>
              <a:ext cx="6959" cy="3359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2" name="文本框 11"/>
            <p:cNvSpPr txBox="1"/>
            <p:nvPr>
              <p:custDataLst>
                <p:tags r:id="rId15"/>
              </p:custDataLst>
            </p:nvPr>
          </p:nvSpPr>
          <p:spPr>
            <a:xfrm>
              <a:off x="8880" y="3520"/>
              <a:ext cx="61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宣纸材质智能适配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6"/>
              </p:custDataLst>
            </p:nvPr>
          </p:nvSpPr>
          <p:spPr>
            <a:xfrm>
              <a:off x="8880" y="4400"/>
              <a:ext cx="60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首创宣纸纹理智能匹配系统，根据场景湿度自动调整纸张晕染程度，类似《原神》璃月地区的材质动态变化。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28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75f36bb4bfd6a0e2"/>
</p:tagLst>
</file>

<file path=ppt/tags/tag13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6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EMPLATE_FIGMA_ID" val="75f36bb4bfd6a0e2"/>
</p:tagLst>
</file>

<file path=ppt/tags/tag137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3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9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SLIDE_FIGMA_DIAGRAM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</p:tagLst>
</file>

<file path=ppt/tags/tag141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标题内容"/>
  <p:tag name="KSO_WM_UNIT_TEXT_TYPE" val="1"/>
  <p:tag name="KSO_WM_UNIT_TYPE" val="l_h_a"/>
  <p:tag name="KSO_WM_SLIDE_FIGMA_DIAGRAM" val="1"/>
</p:tagLst>
</file>

<file path=ppt/tags/tag142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SLIDE_FIGMA_DIAGRAM" val="1"/>
</p:tagLst>
</file>

<file path=ppt/tags/tag143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</p:tagLst>
</file>

<file path=ppt/tags/tag144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标题内容"/>
  <p:tag name="KSO_WM_UNIT_TEXT_TYPE" val="1"/>
  <p:tag name="KSO_WM_UNIT_TYPE" val="l_h_a"/>
  <p:tag name="KSO_WM_SLIDE_FIGMA_DIAGRAM" val="1"/>
</p:tagLst>
</file>

<file path=ppt/tags/tag145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SLIDE_FIGMA_DIAGRAM" val="1"/>
</p:tagLst>
</file>

<file path=ppt/tags/tag146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</p:tagLst>
</file>

<file path=ppt/tags/tag147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标题内容"/>
  <p:tag name="KSO_WM_UNIT_TEXT_TYPE" val="1"/>
  <p:tag name="KSO_WM_UNIT_TYPE" val="l_h_a"/>
  <p:tag name="KSO_WM_SLIDE_FIGMA_DIAGRAM" val="1"/>
</p:tagLst>
</file>

<file path=ppt/tags/tag148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SUBTYPE" val="d"/>
  <p:tag name="KSO_WM_UNIT_TYPE" val="l_h_i"/>
  <p:tag name="KSO_WM_SLIDE_FIGMA_DIAGRAM" val="1"/>
</p:tagLst>
</file>

<file path=ppt/tags/tag149.xml><?xml version="1.0" encoding="utf-8"?>
<p:tagLst xmlns:p="http://schemas.openxmlformats.org/presentationml/2006/main">
  <p:tag name="KSO_WM_BEAUTIFY_FLAG" val="#wm#"/>
  <p:tag name="KSO_WM_DIAGRAM_GROUP_CODE" val="1"/>
  <p:tag name="KSO_WM_UNIT_INDEX" val="1_4_2"/>
  <p:tag name="KSO_WM_UNIT_TYPE" val="l_h_i"/>
  <p:tag name="KSO_WM_SLIDE_FIGMA_DIAGRAM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PRESET_TEXT" val="单击此处添加标题内容"/>
  <p:tag name="KSO_WM_UNIT_TEXT_TYPE" val="1"/>
  <p:tag name="KSO_WM_UNIT_TYPE" val="l_h_a"/>
  <p:tag name="KSO_WM_SLIDE_FIGMA_DIAGRAM" val="1"/>
</p:tagLst>
</file>

<file path=ppt/tags/tag151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SUBTYPE" val="d"/>
  <p:tag name="KSO_WM_UNIT_TYPE" val="l_h_i"/>
  <p:tag name="KSO_WM_SLIDE_FIGMA_DIAGRAM" val="1"/>
</p:tagLst>
</file>

<file path=ppt/tags/tag152.xml><?xml version="1.0" encoding="utf-8"?>
<p:tagLst xmlns:p="http://schemas.openxmlformats.org/presentationml/2006/main">
  <p:tag name="KSO_WM_BEAUTIFY_FLAG" val="#wm#"/>
  <p:tag name="KSO_WM_DIAGRAM_GROUP_CODE" val="1"/>
  <p:tag name="KSO_WM_UNIT_INDEX" val="1_5_2"/>
  <p:tag name="KSO_WM_UNIT_TYPE" val="l_h_i"/>
  <p:tag name="KSO_WM_SLIDE_FIGMA_DIAGRAM" val="1"/>
</p:tagLst>
</file>

<file path=ppt/tags/tag153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PRESET_TEXT" val="单击此处添加标题内容"/>
  <p:tag name="KSO_WM_UNIT_TEXT_TYPE" val="1"/>
  <p:tag name="KSO_WM_UNIT_TYPE" val="l_h_a"/>
  <p:tag name="KSO_WM_SLIDE_FIGMA_DIAGRAM" val="1"/>
</p:tagLst>
</file>

<file path=ppt/tags/tag154.xml><?xml version="1.0" encoding="utf-8"?>
<p:tagLst xmlns:p="http://schemas.openxmlformats.org/presentationml/2006/main">
  <p:tag name="KSO_WM_BEAUTIFY_FLAG" val="#wm#"/>
  <p:tag name="KSO_WM_DIAGRAM_GROUP_CODE" val="1"/>
  <p:tag name="KSO_WM_UNIT_INDEX" val="1_6_1"/>
  <p:tag name="KSO_WM_UNIT_SUBTYPE" val="d"/>
  <p:tag name="KSO_WM_UNIT_TYPE" val="l_h_i"/>
  <p:tag name="KSO_WM_SLIDE_FIGMA_DIAGRAM" val="1"/>
</p:tagLst>
</file>

<file path=ppt/tags/tag155.xml><?xml version="1.0" encoding="utf-8"?>
<p:tagLst xmlns:p="http://schemas.openxmlformats.org/presentationml/2006/main">
  <p:tag name="KSO_WM_BEAUTIFY_FLAG" val="#wm#"/>
  <p:tag name="KSO_WM_DIAGRAM_GROUP_CODE" val="1"/>
  <p:tag name="KSO_WM_UNIT_INDEX" val="1_6_2"/>
  <p:tag name="KSO_WM_UNIT_TYPE" val="l_h_i"/>
  <p:tag name="KSO_WM_SLIDE_FIGMA_DIAGRAM" val="1"/>
</p:tagLst>
</file>

<file path=ppt/tags/tag156.xml><?xml version="1.0" encoding="utf-8"?>
<p:tagLst xmlns:p="http://schemas.openxmlformats.org/presentationml/2006/main">
  <p:tag name="KSO_WM_BEAUTIFY_FLAG" val="#wm#"/>
  <p:tag name="KSO_WM_DIAGRAM_GROUP_CODE" val="1"/>
  <p:tag name="KSO_WM_UNIT_INDEX" val="1_6_1"/>
  <p:tag name="KSO_WM_UNIT_PRESET_TEXT" val="单击此处添加标题内容"/>
  <p:tag name="KSO_WM_UNIT_TEXT_TYPE" val="1"/>
  <p:tag name="KSO_WM_UNIT_TYPE" val="l_h_a"/>
  <p:tag name="KSO_WM_SLIDE_FIGMA_DIAGRAM" val="1"/>
</p:tagLst>
</file>

<file path=ppt/tags/tag157.xml><?xml version="1.0" encoding="utf-8"?>
<p:tagLst xmlns:p="http://schemas.openxmlformats.org/presentationml/2006/main">
  <p:tag name="KSO_WM_FIGMA_LIMIT" val=""/>
  <p:tag name="KSO_WM_FIGMA_SLIDE_GROUP" val="2"/>
  <p:tag name="KSO_WM_SLIDE_TYPE" val="contents"/>
  <p:tag name="KSO_WM_TEMPLATE_SUBCATEGORY" val="29"/>
  <p:tag name="KSO_WM_TEMPLATE_FIGMA_ID" val="75f36bb4bfd6a0e2"/>
</p:tagLst>
</file>

<file path=ppt/tags/tag15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9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5f36bb4bfd6a0e2"/>
</p:tagLst>
</file>

<file path=ppt/tags/tag161.xml><?xml version="1.0" encoding="utf-8"?>
<p:tagLst xmlns:p="http://schemas.openxmlformats.org/presentationml/2006/main">
  <p:tag name="KSO_WM_FIGMA_LIMIT" val=""/>
  <p:tag name="KSO_WM_FIGMA_SLIDE_GROUP" val="30"/>
  <p:tag name="KSO_WM_SLIDE_TYPE" val="text"/>
  <p:tag name="KSO_WM_TEMPLATE_SUBCATEGORY" val="29"/>
  <p:tag name="KSO_WM_TEMPLATE_FIGMA_ID" val="75f36bb4bfd6a0e2"/>
</p:tagLst>
</file>

<file path=ppt/tags/tag162.xml><?xml version="1.0" encoding="utf-8"?>
<p:tagLst xmlns:p="http://schemas.openxmlformats.org/presentationml/2006/main">
  <p:tag name="KSO_WM_FIGMA_LIMIT" val=""/>
  <p:tag name="KSO_WM_FIGMA_SLIDE_GROUP" val="30"/>
  <p:tag name="KSO_WM_SLIDE_TYPE" val="text"/>
  <p:tag name="KSO_WM_TEMPLATE_SUBCATEGORY" val="29"/>
  <p:tag name="KSO_WM_TEMPLATE_FIGMA_ID" val="75f36bb4bfd6a0e2"/>
</p:tagLst>
</file>

<file path=ppt/tags/tag163.xml><?xml version="1.0" encoding="utf-8"?>
<p:tagLst xmlns:p="http://schemas.openxmlformats.org/presentationml/2006/main">
  <p:tag name="KSO_WM_FIGMA_LIMIT" val=""/>
  <p:tag name="KSO_WM_FIGMA_SLIDE_GROUP" val="30"/>
  <p:tag name="KSO_WM_SLIDE_TYPE" val="text"/>
  <p:tag name="KSO_WM_TEMPLATE_SUBCATEGORY" val="29"/>
  <p:tag name="KSO_WM_TEMPLATE_FIGMA_ID" val="75f36bb4bfd6a0e2"/>
</p:tagLst>
</file>

<file path=ppt/tags/tag16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5/959c5560-0314-431f-ac55-1ec451938540.jpg?Expires=1779327762&amp;AWSAccessKeyId=AKLT9NSy7kh8TIS1UzNqLRY2&amp;Signature=JPVFvUXCKg9qXhtC%2FY1inkqdN%2Fw%3D&quot;}*auto_ai_ai_*1747791747315_10.5_fc73e4044e5b-slide-5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5/dc60b4ef-19e5-471e-b02a-19665dfa5aa1.jpg?Expires=1779327760&amp;AWSAccessKeyId=AKLT9NSy7kh8TIS1UzNqLRY2&amp;Signature=kbDjfmgPNsUOtrywHd1swEM8M2c%3D&quot;}*auto_ai_ai_*1747791747315_10.5_fc73e4044e5b-slide-5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内容"/>
  <p:tag name="KSO_WM_UNIT_TEXT_TYPE" val="1"/>
  <p:tag name="KSO_WM_UNIT_TYPE" val="l_h_a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http://zh-ai-group.ks3-cn-beijing-internal.ksyun.com/image_generate/image_process/production/202505/f90de680-38ab-4de5-a52d-ba7944d06a63.jpg?Expires=1779327761&amp;AWSAccessKeyId=AKLT9NSy7kh8TIS1UzNqLRY2&amp;Signature=i0S6N44rd%2FiZ%2BMCg6sYQRI%2FW%2F4Q%3D&quot;}*auto_ai_ai_*1747791747315_10.5_fc73e4044e5b-slide-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内容"/>
  <p:tag name="KSO_WM_UNIT_TEXT_TYPE" val="1"/>
  <p:tag name="KSO_WM_UNIT_TYPE" val="l_h_a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内容"/>
  <p:tag name="KSO_WM_UNIT_TEXT_TYPE" val="1"/>
  <p:tag name="KSO_WM_UNIT_TYPE" val="l_h_a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5.xml><?xml version="1.0" encoding="utf-8"?>
<p:tagLst xmlns:p="http://schemas.openxmlformats.org/presentationml/2006/main">
  <p:tag name="KSO_WM_FIGMA_LIMIT" val=""/>
  <p:tag name="KSO_WM_FIGMA_SLIDE_GROUP" val="34"/>
  <p:tag name="KSO_WM_SLIDE_TYPE" val="text"/>
  <p:tag name="KSO_WM_TEMPLATE_SUBCATEGORY" val="29"/>
  <p:tag name="KSO_WM_TEMPLATE_FIGMA_ID" val="75f36bb4bfd6a0e2"/>
</p:tagLst>
</file>

<file path=ppt/tags/tag17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77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78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5f36bb4bfd6a0e2"/>
</p:tagLst>
</file>

<file path=ppt/tags/tag17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8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5/96c96ccb-b6fa-49c8-8a23-11e4b1078733.jpg?Expires=1779327760&amp;AWSAccessKeyId=AKLT9NSy7kh8TIS1UzNqLRY2&amp;Signature=mAmJiHuVPca1c%2BhqdQLJiWVF%2Bj8%3D&quot;}*auto_ai_ai_*1747791747315_10.5_fc73e4044e5b-slide-7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5/8e5ed535-fae1-4d2a-8768-39a489f613a0.jpg?Expires=1779327760&amp;AWSAccessKeyId=AKLT9NSy7kh8TIS1UzNqLRY2&amp;Signature=5bof0bvZ5ui0EM1pzJ3MWz%2FwG4E%3D&quot;}*auto_ai_ai_*1747791747315_10.5_fc73e4044e5b-slide-7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FIGMA_LIMIT" val=""/>
  <p:tag name="KSO_WM_FIGMA_SLIDE_GROUP" val="26"/>
  <p:tag name="KSO_WM_SLIDE_TYPE" val="text"/>
  <p:tag name="KSO_WM_TEMPLATE_SUBCATEGORY" val="29"/>
  <p:tag name="KSO_WM_TEMPLATE_FIGMA_ID" val="75f36bb4bfd6a0e2"/>
</p:tagLst>
</file>

<file path=ppt/tags/tag19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2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deae2323-b435-430a-a711-b1bc811bfcce.jpg?Expires=1779327760&amp;AWSAccessKeyId=AKLT9NSy7kh8TIS1UzNqLRY2&amp;Signature=5ATsx0l4YzYih95nTQ9i%2FMx5TRw%3D&quot;}*auto_ai_ai_*1747791747315_10.5_fc73e4044e5b-slide-8"/>
</p:tagLst>
</file>

<file path=ppt/tags/tag19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8.xml><?xml version="1.0" encoding="utf-8"?>
<p:tagLst xmlns:p="http://schemas.openxmlformats.org/presentationml/2006/main">
  <p:tag name="KSO_WM_FIGMA_LIMIT" val=""/>
  <p:tag name="KSO_WM_FIGMA_SLIDE_GROUP" val="63"/>
  <p:tag name="KSO_WM_SLIDE_TYPE" val="text"/>
  <p:tag name="KSO_WM_TEMPLATE_SUBCATEGORY" val="29"/>
  <p:tag name="KSO_WM_TEMPLATE_FIGMA_ID" val="75f36bb4bfd6a0e2"/>
</p:tagLst>
</file>

<file path=ppt/tags/tag19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0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2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82d193f2-0fda-4640-a158-6d0c00905277.jpg?Expires=1779327764&amp;AWSAccessKeyId=AKLT9NSy7kh8TIS1UzNqLRY2&amp;Signature=t%2BZqsdEqjqVh7oFGnaXznAEz%2B6o%3D&quot;}*auto_ai_ai_*1747791747315_10.5_fc73e4044e5b-slide-10"/>
</p:tagLst>
</file>

<file path=ppt/tags/tag203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2.xml><?xml version="1.0" encoding="utf-8"?>
<p:tagLst xmlns:p="http://schemas.openxmlformats.org/presentationml/2006/main">
  <p:tag name="KSO_WM_FIGMA_LIMIT" val=""/>
  <p:tag name="KSO_WM_FIGMA_SLIDE_GROUP" val="60"/>
  <p:tag name="KSO_WM_SLIDE_TYPE" val="text"/>
  <p:tag name="KSO_WM_TEMPLATE_SUBCATEGORY" val="29"/>
  <p:tag name="KSO_WM_TEMPLATE_FIGMA_ID" val="75f36bb4bfd6a0e2"/>
</p:tagLst>
</file>

<file path=ppt/tags/tag21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4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575e1618-6353-41eb-9740-53549e1ac0ac.jpg?Expires=1779327766&amp;AWSAccessKeyId=AKLT9NSy7kh8TIS1UzNqLRY2&amp;Signature=YL3wleyRbMaNGoVl3xi5SaQcLkg%3D&quot;}*auto_ai_ai_*1747791747315_10.5_fc73e4044e5b-slide-11"/>
</p:tagLst>
</file>

<file path=ppt/tags/tag21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5.xml><?xml version="1.0" encoding="utf-8"?>
<p:tagLst xmlns:p="http://schemas.openxmlformats.org/presentationml/2006/main">
  <p:tag name="KSO_WM_FIGMA_LIMIT" val=""/>
  <p:tag name="KSO_WM_FIGMA_SLIDE_GROUP" val="51"/>
  <p:tag name="KSO_WM_SLIDE_TYPE" val="text"/>
  <p:tag name="KSO_WM_TEMPLATE_SUBCATEGORY" val="29"/>
  <p:tag name="KSO_WM_TEMPLATE_FIGMA_ID" val="75f36bb4bfd6a0e2"/>
</p:tagLst>
</file>

<file path=ppt/tags/tag22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27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28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EMPLATE_FIGMA_ID" val="75f36bb4bfd6a0e2"/>
</p:tagLst>
</file>

<file path=ppt/tags/tag22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SHAPE_GUID" val="generate_slide_ai*{&quot;ai_type&quot;:&quot;generate_ppt&quot;,&quot;id&quot;:&quot;http://zh-ai-group.ks3-cn-beijing-internal.ksyun.com/image_generate/image_process/production/202505/ff0998b5-1249-4dde-a99d-fe3604b6db94.jpg?Expires=1779327767&amp;AWSAccessKeyId=AKLT9NSy7kh8TIS1UzNqLRY2&amp;Signature=od0CWudlHMxKzj%2BWMkZsZ0%2FiWAk%3D&quot;}*auto_ai_ai_*1747791747315_10.5_fc73e4044e5b-slide-13"/>
</p:tagLst>
</file>

<file path=ppt/tags/tag238.xml><?xml version="1.0" encoding="utf-8"?>
<p:tagLst xmlns:p="http://schemas.openxmlformats.org/presentationml/2006/main">
  <p:tag name="KSO_WM_FIGMA_LIMIT" val=""/>
  <p:tag name="KSO_WM_FIGMA_SLIDE_GROUP" val="62"/>
  <p:tag name="KSO_WM_SLIDE_TYPE" val="text"/>
  <p:tag name="KSO_WM_TEMPLATE_SUBCATEGORY" val="29"/>
  <p:tag name="KSO_WM_TEMPLATE_FIGMA_ID" val="75f36bb4bfd6a0e2"/>
</p:tagLst>
</file>

<file path=ppt/tags/tag23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5/88578a2a-f65f-432b-b678-d2d4c30c5aea.jpg?Expires=1779327769&amp;AWSAccessKeyId=AKLT9NSy7kh8TIS1UzNqLRY2&amp;Signature=cuFXyBERgf6bzULyMi7HqNa4f%2Bw%3D&quot;}*auto_ai_ai_*1747791747315_10.5_fc73e4044e5b-slide-14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5/0b45fde5-f05d-4dcc-be47-b860e72e3ccd.jpg?Expires=1779327770&amp;AWSAccessKeyId=AKLT9NSy7kh8TIS1UzNqLRY2&amp;Signature=%2BMe4iCGdOSIQOYt9TW99hGpRNi4%3D&quot;}*auto_ai_ai_*1747791747315_10.5_fc73e4044e5b-slide-14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SHAPE_GUID" val="generate_slide_ai*{&quot;ai_type&quot;:&quot;generate_ppt&quot;,&quot;id&quot;:&quot;http://zh-ai-group.ks3-cn-beijing-internal.ksyun.com/image_generate/image_process/production/202505/71da139d-d990-4e9e-8255-541732a78cd1.jpg?Expires=1779327770&amp;AWSAccessKeyId=AKLT9NSy7kh8TIS1UzNqLRY2&amp;Signature=vYcAQxejrc1fCwfX55JtS7Hoty4%3D&quot;}*auto_ai_ai_*1747791747315_10.5_fc73e4044e5b-slide-14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53.xml><?xml version="1.0" encoding="utf-8"?>
<p:tagLst xmlns:p="http://schemas.openxmlformats.org/presentationml/2006/main">
  <p:tag name="KSO_WM_FIGMA_LIMIT" val=""/>
  <p:tag name="KSO_WM_FIGMA_SLIDE_GROUP" val="2"/>
  <p:tag name="KSO_WM_SLIDE_TYPE" val="text"/>
  <p:tag name="KSO_WM_TEMPLATE_SUBCATEGORY" val="29"/>
  <p:tag name="KSO_WM_TEMPLATE_FIGMA_ID" val="75f36bb4bfd6a0e2"/>
</p:tagLst>
</file>

<file path=ppt/tags/tag25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56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SHAPE_GUID" val="generate_slide_ai*{&quot;ai_type&quot;:&quot;generate_ppt&quot;,&quot;id&quot;:&quot;http://zh-ai-group.ks3-cn-beijing-internal.ksyun.com/image_generate/image_process/production/202505/658ee4da-5569-40b3-803b-22b6dcb61633.jpg?Expires=1779327771&amp;AWSAccessKeyId=AKLT9NSy7kh8TIS1UzNqLRY2&amp;Signature=nsRSGrKNraxVihStvlTIy1P9QKA%3D&quot;}*auto_ai_ai_*1747791747315_10.5_fc73e4044e5b-slide-19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SHAPE_GUID" val="generate_slide_ai*{&quot;ai_type&quot;:&quot;generate_ppt&quot;,&quot;id&quot;:&quot;http://zh-ai-group.ks3-cn-beijing-internal.ksyun.com/image_generate/image_process/production/202505/a989f847-f4eb-4dc8-91bc-8c432b90d491.jpg?Expires=1779327771&amp;AWSAccessKeyId=AKLT9NSy7kh8TIS1UzNqLRY2&amp;Signature=Gte4RjhgRvDfIC4e2tj7TTbS1BE%3D&quot;}*auto_ai_ai_*1747791747315_10.5_fc73e4044e5b-slide-19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5.xml><?xml version="1.0" encoding="utf-8"?>
<p:tagLst xmlns:p="http://schemas.openxmlformats.org/presentationml/2006/main">
  <p:tag name="KSO_WM_FIGMA_LIMIT" val=""/>
  <p:tag name="KSO_WM_FIGMA_SLIDE_GROUP" val="53"/>
  <p:tag name="KSO_WM_SLIDE_TYPE" val="text"/>
  <p:tag name="KSO_WM_TEMPLATE_SUBCATEGORY" val="29"/>
  <p:tag name="KSO_WM_TEMPLATE_FIGMA_ID" val="75f36bb4bfd6a0e2"/>
</p:tagLst>
</file>

<file path=ppt/tags/tag26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67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268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EMPLATE_FIGMA_ID" val="75f36bb4bfd6a0e2"/>
</p:tagLst>
</file>

<file path=ppt/tags/tag269.xml><?xml version="1.0" encoding="utf-8"?>
<p:tagLst xmlns:p="http://schemas.openxmlformats.org/presentationml/2006/main">
  <p:tag name="KSO_WM_PRESENTATION_SOURCE" val="WPPAIGeneratePPT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8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6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77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7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黑色水墨中国风主题">
  <a:themeElements>
    <a:clrScheme name="">
      <a:dk1>
        <a:srgbClr val="181818"/>
      </a:dk1>
      <a:lt1>
        <a:srgbClr val="FFFFFF"/>
      </a:lt1>
      <a:dk2>
        <a:srgbClr val="3F3F3F"/>
      </a:dk2>
      <a:lt2>
        <a:srgbClr val="ECECEC"/>
      </a:lt2>
      <a:accent1>
        <a:srgbClr val="26644A"/>
      </a:accent1>
      <a:accent2>
        <a:srgbClr val="333376"/>
      </a:accent2>
      <a:accent3>
        <a:srgbClr val="BF0411"/>
      </a:accent3>
      <a:accent4>
        <a:srgbClr val="A23C3C"/>
      </a:accent4>
      <a:accent5>
        <a:srgbClr val="2D2159"/>
      </a:accent5>
      <a:accent6>
        <a:srgbClr val="2D3151"/>
      </a:accent6>
      <a:hlink>
        <a:srgbClr val="2448BF"/>
      </a:hlink>
      <a:folHlink>
        <a:srgbClr val="6725A4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</Words>
  <Application>WPS 演示</Application>
  <PresentationFormat>宽屏</PresentationFormat>
  <Paragraphs>158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Microsoft YaHei UI</vt:lpstr>
      <vt:lpstr>微软雅黑</vt:lpstr>
      <vt:lpstr>Arial Unicode MS</vt:lpstr>
      <vt:lpstr>Calibri</vt:lpstr>
      <vt:lpstr>黑体</vt:lpstr>
      <vt:lpstr>仿宋</vt:lpstr>
      <vt:lpstr>华文琥珀</vt:lpstr>
      <vt:lpstr>新宋体</vt:lpstr>
      <vt:lpstr>仿宋_GB2312</vt:lpstr>
      <vt:lpstr>WPS</vt:lpstr>
      <vt:lpstr>黑色水墨中国风主题</vt:lpstr>
      <vt:lpstr>《九州浮生录》</vt:lpstr>
      <vt:lpstr>目录</vt:lpstr>
      <vt:lpstr>项目背景</vt:lpstr>
      <vt:lpstr>三界共生的生态体系</vt:lpstr>
      <vt:lpstr>PowerPoint 演示文稿</vt:lpstr>
      <vt:lpstr>PowerPoint 演示文稿</vt:lpstr>
      <vt:lpstr>动态昼夜与四季系统</vt:lpstr>
      <vt:lpstr>视听体验</vt:lpstr>
      <vt:lpstr>水墨渲染3D技术突破</vt:lpstr>
      <vt:lpstr>水墨渲染3D技术突破</vt:lpstr>
      <vt:lpstr>动态天气粒子效果</vt:lpstr>
      <vt:lpstr>非遗乐器实录配乐</vt:lpstr>
      <vt:lpstr>核心玩法系统</vt:lpstr>
      <vt:lpstr>无锁定轻功战斗体系</vt:lpstr>
      <vt:lpstr>奇遇触发式剧情推进</vt:lpstr>
      <vt:lpstr>《山海经》神兽考据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31207</cp:lastModifiedBy>
  <cp:revision>165</cp:revision>
  <dcterms:created xsi:type="dcterms:W3CDTF">2019-06-19T02:08:00Z</dcterms:created>
  <dcterms:modified xsi:type="dcterms:W3CDTF">2025-06-09T06:46:10Z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2052-12.8.2.18205</vt:lpwstr>
  </property>
  <property fmtid="{D5CDD505-2E9C-101B-9397-08002B2CF9AE}" pid="3" name="ICV">
    <vt:lpwstr>F55F66CDE5FC428987E2F32EF220A0BA_12</vt:lpwstr>
  </property>
</Properties>
</file>